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87" r:id="rId5"/>
    <p:sldId id="291" r:id="rId6"/>
    <p:sldId id="259" r:id="rId7"/>
    <p:sldId id="260" r:id="rId8"/>
    <p:sldId id="261" r:id="rId9"/>
    <p:sldId id="288" r:id="rId10"/>
    <p:sldId id="289" r:id="rId11"/>
    <p:sldId id="290" r:id="rId12"/>
    <p:sldId id="262" r:id="rId13"/>
    <p:sldId id="292" r:id="rId14"/>
    <p:sldId id="293" r:id="rId15"/>
    <p:sldId id="294" r:id="rId16"/>
    <p:sldId id="295" r:id="rId17"/>
    <p:sldId id="296" r:id="rId18"/>
    <p:sldId id="299" r:id="rId19"/>
    <p:sldId id="297" r:id="rId20"/>
    <p:sldId id="300" r:id="rId21"/>
    <p:sldId id="301" r:id="rId22"/>
    <p:sldId id="302" r:id="rId23"/>
    <p:sldId id="303" r:id="rId24"/>
    <p:sldId id="280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C03CB8-06D9-4F36-930E-D8E5980B81B3}">
  <a:tblStyle styleId="{8CC03CB8-06D9-4F36-930E-D8E5980B81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1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098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758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831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182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2765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1563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6900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8218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9554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345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3688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14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160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0799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918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162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401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261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4865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0487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581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5201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280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4343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584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github.com/anonymez/CloudWebApplicationLab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getbootstrap.com/css/#less" TargetMode="External"/><Relationship Id="rId5" Type="http://schemas.openxmlformats.org/officeDocument/2006/relationships/hyperlink" Target="http://getbootstrap.com/css/#sass" TargetMode="External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2204864"/>
            <a:ext cx="9144000" cy="4653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9144000" cy="6206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0" y="3429000"/>
            <a:ext cx="9144000" cy="141577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Laboratorio di Applicazioni Web e </a:t>
            </a:r>
            <a:r>
              <a:rPr lang="it-IT" sz="16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Lezione </a:t>
            </a:r>
            <a:r>
              <a:rPr lang="it-IT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it-IT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it-IT" sz="24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 sz="1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Filippo </a:t>
            </a:r>
            <a:r>
              <a:rPr lang="it-IT" sz="1400" b="1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Gaudenzi</a:t>
            </a:r>
            <a:endParaRPr sz="1400" b="1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131"/>
          <p:cNvSpPr/>
          <p:nvPr/>
        </p:nvSpPr>
        <p:spPr>
          <a:xfrm>
            <a:off x="2240600" y="6059616"/>
            <a:ext cx="5784597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https://github.com/anonymez/CloudWebApplicationLab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7800" y="5837882"/>
            <a:ext cx="812800" cy="8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1" name="Shape 141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Shape 142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table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5" y="1447800"/>
            <a:ext cx="9144000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6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1" name="Shape 141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Shape 142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table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85" y="1447800"/>
            <a:ext cx="9144000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975" y="1033790"/>
            <a:ext cx="8095593" cy="481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450428"/>
            <a:ext cx="7038975" cy="945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585929"/>
            <a:ext cx="7038975" cy="2200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00" y="5125680"/>
            <a:ext cx="7038975" cy="4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49260" y="1785254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NAVABAR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9259" y="3386602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CONTAINER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04750" y="520266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450428"/>
            <a:ext cx="7038975" cy="945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585929"/>
            <a:ext cx="7038975" cy="2200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00" y="5125680"/>
            <a:ext cx="7038975" cy="46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49260" y="1785254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NAVABAR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9259" y="3386602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CONTAINER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04750" y="5202663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FOOTER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9" y="1413058"/>
            <a:ext cx="836159" cy="922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8" y="4786752"/>
            <a:ext cx="836159" cy="9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5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5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54" y="1418895"/>
            <a:ext cx="3465842" cy="368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6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841" y="1308538"/>
            <a:ext cx="8497614" cy="458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241" y="1460939"/>
            <a:ext cx="2511973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2299" y="1460939"/>
            <a:ext cx="5556031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31475" y="1665890"/>
            <a:ext cx="4808483" cy="137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59748" y="1776248"/>
            <a:ext cx="812252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23085" y="1784132"/>
            <a:ext cx="3459218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45598" y="287723"/>
            <a:ext cx="1424153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21071" y="37951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234971" y="281155"/>
            <a:ext cx="1424153" cy="4519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55404" y="35025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5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841" y="1308538"/>
            <a:ext cx="8497614" cy="458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241" y="1460939"/>
            <a:ext cx="2511973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62299" y="1460939"/>
            <a:ext cx="5556031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col-md-9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45598" y="287723"/>
            <a:ext cx="1424153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21071" y="37951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234971" y="281155"/>
            <a:ext cx="1424153" cy="4519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55404" y="35025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8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841" y="1308538"/>
            <a:ext cx="8497614" cy="458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241" y="1460939"/>
            <a:ext cx="2511973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2299" y="1460939"/>
            <a:ext cx="5556031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31475" y="1665890"/>
            <a:ext cx="4808483" cy="137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59748" y="1776248"/>
            <a:ext cx="812252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23085" y="1784132"/>
            <a:ext cx="3459218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col-md-10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45598" y="287723"/>
            <a:ext cx="1424153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21071" y="37951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234971" y="281155"/>
            <a:ext cx="1424153" cy="4519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55404" y="35025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42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28600" y="1676400"/>
            <a:ext cx="8663880" cy="32316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Nella lezione 1 abbiamo visto come creare utilizzando CSS e HTML questa pagina web</a:t>
            </a:r>
            <a:endParaRPr dirty="0"/>
          </a:p>
        </p:txBody>
      </p:sp>
      <p:sp>
        <p:nvSpPr>
          <p:cNvPr id="98" name="Shape 98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9" name="Shape 9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100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i="0" u="none" strike="noStrike" cap="none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Introduzione</a:t>
            </a:r>
            <a:endParaRPr sz="2800" b="1" i="0" u="none" strike="noStrike" cap="none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624" y="2593984"/>
            <a:ext cx="4731136" cy="308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716" y="3723701"/>
            <a:ext cx="3956284" cy="1893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841" y="1308538"/>
            <a:ext cx="8497614" cy="458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241" y="1460939"/>
            <a:ext cx="2511973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2299" y="1460939"/>
            <a:ext cx="5556031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31475" y="1665890"/>
            <a:ext cx="4808483" cy="137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59748" y="1776248"/>
            <a:ext cx="812252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23085" y="1784132"/>
            <a:ext cx="3459218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col-md-10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45598" y="287723"/>
            <a:ext cx="1424153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21071" y="37951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234971" y="281155"/>
            <a:ext cx="1424153" cy="4519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55404" y="35025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804041" y="2238703"/>
            <a:ext cx="1923393" cy="4414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span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93530" y="2940270"/>
            <a:ext cx="1923393" cy="26407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29134" y="2932386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042051" y="3457902"/>
            <a:ext cx="1401603" cy="7015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form-group</a:t>
            </a:r>
          </a:p>
          <a:p>
            <a:pPr algn="ctr"/>
            <a:r>
              <a:rPr lang="en-US" dirty="0" smtClean="0"/>
              <a:t>label/input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64935" y="4419601"/>
            <a:ext cx="1401603" cy="7015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checkpoint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9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841" y="1308538"/>
            <a:ext cx="8497614" cy="458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241" y="1460939"/>
            <a:ext cx="2511973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2299" y="1460939"/>
            <a:ext cx="5556031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31475" y="1665890"/>
            <a:ext cx="4808483" cy="137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59748" y="1776248"/>
            <a:ext cx="812252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23085" y="1784132"/>
            <a:ext cx="3459218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col-md-10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45598" y="287723"/>
            <a:ext cx="1424153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21071" y="37951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234971" y="281155"/>
            <a:ext cx="1424153" cy="4519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55404" y="35025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804041" y="2238703"/>
            <a:ext cx="1923393" cy="4414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span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93530" y="2940270"/>
            <a:ext cx="1923393" cy="26407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29134" y="2932386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042051" y="3457902"/>
            <a:ext cx="1401603" cy="701567"/>
          </a:xfrm>
          <a:prstGeom prst="roundRect">
            <a:avLst/>
          </a:prstGeom>
          <a:ln w="4762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form-group</a:t>
            </a:r>
          </a:p>
          <a:p>
            <a:pPr algn="ctr"/>
            <a:r>
              <a:rPr lang="en-US" dirty="0" smtClean="0"/>
              <a:t>label/input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64935" y="4419601"/>
            <a:ext cx="1401603" cy="7015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checkpoint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59735" y="3322056"/>
            <a:ext cx="52591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&lt;div class="form-group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label for="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name_movie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"&gt;Name&lt;/label&gt;           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&lt;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input type="text" name="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name_movie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class="form-control"&gt;            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div&gt;</a:t>
            </a:r>
          </a:p>
        </p:txBody>
      </p:sp>
    </p:spTree>
    <p:extLst>
      <p:ext uri="{BB962C8B-B14F-4D97-AF65-F5344CB8AC3E}">
        <p14:creationId xmlns:p14="http://schemas.microsoft.com/office/powerpoint/2010/main" val="85940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841" y="1308538"/>
            <a:ext cx="8497614" cy="458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241" y="1460939"/>
            <a:ext cx="2511973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2299" y="1460939"/>
            <a:ext cx="5556031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31475" y="1665890"/>
            <a:ext cx="4808483" cy="137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59748" y="1776248"/>
            <a:ext cx="812252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23085" y="1784132"/>
            <a:ext cx="3459218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col-md-10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45598" y="287723"/>
            <a:ext cx="1424153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21071" y="37951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234971" y="281155"/>
            <a:ext cx="1424153" cy="4519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55404" y="35025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804041" y="2238703"/>
            <a:ext cx="1923393" cy="4414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span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93530" y="2940270"/>
            <a:ext cx="1923393" cy="26407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29134" y="2932386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042051" y="3457902"/>
            <a:ext cx="1401603" cy="701567"/>
          </a:xfrm>
          <a:prstGeom prst="roundRect">
            <a:avLst/>
          </a:prstGeom>
          <a:ln w="127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form-group</a:t>
            </a:r>
          </a:p>
          <a:p>
            <a:pPr algn="ctr"/>
            <a:r>
              <a:rPr lang="en-US" dirty="0" smtClean="0"/>
              <a:t>label/input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64935" y="4419601"/>
            <a:ext cx="1401603" cy="701567"/>
          </a:xfrm>
          <a:prstGeom prst="roundRect">
            <a:avLst/>
          </a:prstGeom>
          <a:ln w="444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checkpoint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59735" y="3322056"/>
            <a:ext cx="52591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mr-IN" sz="1200" dirty="0" err="1">
                <a:latin typeface="Consolas" charset="0"/>
                <a:ea typeface="Consolas" charset="0"/>
                <a:cs typeface="Consolas" charset="0"/>
              </a:rPr>
              <a:t>table</a:t>
            </a: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200" dirty="0" err="1">
                <a:latin typeface="Consolas" charset="0"/>
                <a:ea typeface="Consolas" charset="0"/>
                <a:cs typeface="Consolas" charset="0"/>
              </a:rPr>
              <a:t>class</a:t>
            </a: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="</a:t>
            </a:r>
            <a:r>
              <a:rPr lang="mr-IN" sz="1200" dirty="0" err="1">
                <a:latin typeface="Consolas" charset="0"/>
                <a:ea typeface="Consolas" charset="0"/>
                <a:cs typeface="Consolas" charset="0"/>
              </a:rPr>
              <a:t>table</a:t>
            </a: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"&gt;            </a:t>
            </a:r>
            <a:endParaRPr lang="it-IT" sz="1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mr-IN" sz="1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mr-IN" sz="1200" dirty="0" err="1">
                <a:latin typeface="Consolas" charset="0"/>
                <a:ea typeface="Consolas" charset="0"/>
                <a:cs typeface="Consolas" charset="0"/>
              </a:rPr>
              <a:t>tbody</a:t>
            </a:r>
            <a:r>
              <a:rPr lang="mr-IN" sz="1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it-IT" sz="1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t-IT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200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endParaRPr lang="it-IT" sz="1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it-IT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it-IT" sz="1200" dirty="0" smtClean="0">
                <a:latin typeface="Consolas" charset="0"/>
                <a:ea typeface="Consolas" charset="0"/>
                <a:cs typeface="Consolas" charset="0"/>
              </a:rPr>
              <a:t> &lt;/</a:t>
            </a:r>
            <a:r>
              <a:rPr lang="it-IT" sz="1200" dirty="0" err="1" smtClean="0">
                <a:latin typeface="Consolas" charset="0"/>
                <a:ea typeface="Consolas" charset="0"/>
                <a:cs typeface="Consolas" charset="0"/>
              </a:rPr>
              <a:t>tbody</a:t>
            </a:r>
            <a:r>
              <a:rPr lang="it-IT" sz="1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it-IT" sz="1200" dirty="0" smtClean="0"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it-IT" sz="1200" dirty="0" err="1" smtClean="0">
                <a:latin typeface="Consolas" charset="0"/>
                <a:ea typeface="Consolas" charset="0"/>
                <a:cs typeface="Consolas" charset="0"/>
              </a:rPr>
              <a:t>table</a:t>
            </a:r>
            <a:r>
              <a:rPr lang="it-IT" sz="1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8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Cinema Project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841" y="1308538"/>
            <a:ext cx="8497614" cy="458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241" y="1460939"/>
            <a:ext cx="2511973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62299" y="1460939"/>
            <a:ext cx="5556031" cy="42777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31475" y="1665890"/>
            <a:ext cx="4808483" cy="1376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59748" y="1776248"/>
            <a:ext cx="812252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23085" y="1784132"/>
            <a:ext cx="3459218" cy="115613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col-md-10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45598" y="287723"/>
            <a:ext cx="1424153" cy="451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21071" y="37951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234971" y="281155"/>
            <a:ext cx="1424153" cy="45194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55404" y="350259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804041" y="2238703"/>
            <a:ext cx="1923393" cy="44143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span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93530" y="2940270"/>
            <a:ext cx="1923393" cy="264072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29134" y="2932386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1042051" y="3457902"/>
            <a:ext cx="1401603" cy="701567"/>
          </a:xfrm>
          <a:prstGeom prst="roundRect">
            <a:avLst/>
          </a:prstGeom>
          <a:ln w="127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form-group</a:t>
            </a:r>
          </a:p>
          <a:p>
            <a:pPr algn="ctr"/>
            <a:r>
              <a:rPr lang="en-US" dirty="0" smtClean="0"/>
              <a:t>label/input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64935" y="4419601"/>
            <a:ext cx="1401603" cy="701567"/>
          </a:xfrm>
          <a:prstGeom prst="roundRect">
            <a:avLst/>
          </a:prstGeom>
          <a:ln w="444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</a:p>
          <a:p>
            <a:pPr algn="ctr"/>
            <a:r>
              <a:rPr lang="en-US" dirty="0" smtClean="0"/>
              <a:t>checkpoint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08538"/>
            <a:ext cx="8738600" cy="45877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1511" y="1284451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JUST DO IT.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482400" y="372325"/>
            <a:ext cx="8179200" cy="518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Il </a:t>
            </a:r>
            <a:r>
              <a:rPr lang="it-IT" sz="2400" dirty="0" err="1"/>
              <a:t>repository</a:t>
            </a:r>
            <a:r>
              <a:rPr lang="it-IT" sz="2400" dirty="0"/>
              <a:t> contiene l’intera soluzione all’esercizio utilizzando il file </a:t>
            </a:r>
            <a:r>
              <a:rPr lang="it-IT" sz="2400" b="1" dirty="0" err="1"/>
              <a:t>home.html</a:t>
            </a:r>
            <a:r>
              <a:rPr lang="it-IT" sz="2400" dirty="0"/>
              <a:t> e il relativo foglio di stile </a:t>
            </a:r>
            <a:r>
              <a:rPr lang="it-IT" sz="2400" b="1" dirty="0" err="1" smtClean="0"/>
              <a:t>styleD-modified.css</a:t>
            </a:r>
            <a:endParaRPr sz="2400" b="1" dirty="0"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00" y="1770800"/>
            <a:ext cx="8339275" cy="46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228600" y="1676400"/>
            <a:ext cx="8663880" cy="4283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 web </a:t>
            </a:r>
            <a:r>
              <a:rPr lang="it-IT" sz="2400" b="0" i="0" u="none" strike="noStrike" cap="none" dirty="0" err="1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framework</a:t>
            </a:r>
            <a:r>
              <a:rPr lang="it-IT" sz="2400" b="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ci aiuta nello </a:t>
            </a:r>
            <a:r>
              <a:rPr lang="it-IT" sz="2400" b="0" i="0" u="none" strike="noStrike" cap="none" dirty="0" err="1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svilluppo</a:t>
            </a:r>
            <a:r>
              <a:rPr lang="it-IT" sz="2400" b="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di applicazione web (server-side o front-</a:t>
            </a:r>
            <a:r>
              <a:rPr lang="it-IT" sz="2400" b="0" i="0" u="none" strike="noStrike" cap="none" dirty="0" err="1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size</a:t>
            </a:r>
            <a:r>
              <a:rPr lang="it-IT" sz="2400" b="0" i="0" u="none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fornendoci una serie di astrazioni sempre </a:t>
            </a:r>
            <a:r>
              <a:rPr lang="it-IT" sz="2400" b="0" i="0" u="none" strike="noStrike" cap="none" dirty="0" err="1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pero</a:t>
            </a:r>
            <a:r>
              <a:rPr lang="it-IT" sz="2400" i="0" strike="noStrike" cap="none" dirty="0" err="1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’</a:t>
            </a:r>
            <a:r>
              <a:rPr lang="it-IT" sz="2400" i="0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2400" b="1" i="0" u="sng" strike="noStrike" cap="none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basate su codice esistente.</a:t>
            </a:r>
            <a:endParaRPr sz="2400" b="1" i="0" u="sng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8" name="Shape 108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Shape 109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Web Framework</a:t>
            </a:r>
            <a:endParaRPr sz="2800" b="1" i="0" u="none" strike="noStrike" cap="none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352310"/>
              </p:ext>
            </p:extLst>
          </p:nvPr>
        </p:nvGraphicFramePr>
        <p:xfrm>
          <a:off x="561973" y="3447420"/>
          <a:ext cx="8229486" cy="1499583"/>
        </p:xfrm>
        <a:graphic>
          <a:graphicData uri="http://schemas.openxmlformats.org/drawingml/2006/table">
            <a:tbl>
              <a:tblPr firstRow="1" bandRow="1">
                <a:tableStyleId>{8CC03CB8-06D9-4F36-930E-D8E5980B81B3}</a:tableStyleId>
              </a:tblPr>
              <a:tblGrid>
                <a:gridCol w="4114743"/>
                <a:gridCol w="4114743"/>
              </a:tblGrid>
              <a:tr h="485602">
                <a:tc>
                  <a:txBody>
                    <a:bodyPr/>
                    <a:lstStyle/>
                    <a:p>
                      <a:r>
                        <a:rPr lang="en-US" dirty="0" smtClean="0"/>
                        <a:t>Front</a:t>
                      </a:r>
                      <a:r>
                        <a:rPr lang="en-US" baseline="0" dirty="0" smtClean="0"/>
                        <a:t> 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Serve</a:t>
                      </a:r>
                      <a:r>
                        <a:rPr lang="en-US" baseline="0" dirty="0" smtClean="0"/>
                        <a:t>r Side</a:t>
                      </a:r>
                      <a:endParaRPr lang="en-US" dirty="0"/>
                    </a:p>
                  </a:txBody>
                  <a:tcPr/>
                </a:tc>
              </a:tr>
              <a:tr h="1013981">
                <a:tc>
                  <a:txBody>
                    <a:bodyPr/>
                    <a:lstStyle/>
                    <a:p>
                      <a:r>
                        <a:rPr lang="en-US" dirty="0" smtClean="0"/>
                        <a:t>Bootstrap,</a:t>
                      </a:r>
                      <a:r>
                        <a:rPr lang="en-US" baseline="0" dirty="0" smtClean="0"/>
                        <a:t> Material, </a:t>
                      </a:r>
                      <a:r>
                        <a:rPr lang="en-US" baseline="0" dirty="0" err="1" smtClean="0"/>
                        <a:t>AngularJS</a:t>
                      </a:r>
                      <a:r>
                        <a:rPr lang="en-US" baseline="0" dirty="0" smtClean="0"/>
                        <a:t>, React, </a:t>
                      </a:r>
                      <a:r>
                        <a:rPr lang="en-US" baseline="0" dirty="0" err="1" smtClean="0"/>
                        <a:t>Vue</a:t>
                      </a:r>
                      <a:r>
                        <a:rPr lang="en-US" baseline="0" dirty="0" smtClean="0"/>
                        <a:t> 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 </a:t>
                      </a:r>
                      <a:r>
                        <a:rPr lang="mr-IN" dirty="0" smtClean="0"/>
                        <a:t>–</a:t>
                      </a:r>
                      <a:r>
                        <a:rPr lang="en-US" dirty="0" smtClean="0"/>
                        <a:t> (Spring, Jersey..)</a:t>
                      </a:r>
                    </a:p>
                    <a:p>
                      <a:r>
                        <a:rPr lang="en-US" dirty="0" smtClean="0"/>
                        <a:t>PHP</a:t>
                      </a:r>
                      <a:r>
                        <a:rPr lang="en-US" baseline="0" dirty="0" smtClean="0"/>
                        <a:t>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Lavarel</a:t>
                      </a:r>
                      <a:r>
                        <a:rPr lang="en-US" baseline="0" dirty="0" smtClean="0"/>
                        <a:t>, Symphony)</a:t>
                      </a:r>
                    </a:p>
                    <a:p>
                      <a:r>
                        <a:rPr lang="en-US" baseline="0" dirty="0" smtClean="0"/>
                        <a:t>Python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Django</a:t>
                      </a:r>
                      <a:r>
                        <a:rPr lang="en-US" baseline="0" dirty="0" smtClean="0"/>
                        <a:t>, Flask, Tornado)</a:t>
                      </a:r>
                    </a:p>
                    <a:p>
                      <a:r>
                        <a:rPr lang="en-US" baseline="0" dirty="0" err="1" smtClean="0"/>
                        <a:t>Javascript</a:t>
                      </a:r>
                      <a:r>
                        <a:rPr lang="en-US" baseline="0" dirty="0" smtClean="0"/>
                        <a:t>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NodeJS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8" name="Shape 108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Shape 109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Bootstrap  (</a:t>
            </a: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getbootstrap.com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 b="1" i="0" u="none" strike="noStrike" cap="none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0239" y="155695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16" y="4022043"/>
            <a:ext cx="30143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333333"/>
                </a:solidFill>
                <a:latin typeface="Helvetica Neue" charset="0"/>
              </a:rPr>
              <a:t>Preprocessors</a:t>
            </a:r>
          </a:p>
          <a:p>
            <a:pPr algn="ctr"/>
            <a:r>
              <a:rPr lang="en-US" sz="1600" dirty="0" smtClean="0">
                <a:solidFill>
                  <a:srgbClr val="555555"/>
                </a:solidFill>
                <a:latin typeface="Helvetica Neue" charset="0"/>
              </a:rPr>
              <a:t>Bootstrap ships with vanilla CSS, but its source code utilizes the two most popular CSS preprocessors, </a:t>
            </a:r>
            <a:r>
              <a:rPr lang="en-US" sz="1600" dirty="0" smtClean="0">
                <a:solidFill>
                  <a:srgbClr val="337AB7"/>
                </a:solidFill>
                <a:latin typeface="Helvetica Neue" charset="0"/>
                <a:hlinkClick r:id="rId4"/>
              </a:rPr>
              <a:t>Less</a:t>
            </a:r>
            <a:r>
              <a:rPr lang="en-US" sz="1600" dirty="0" smtClean="0">
                <a:solidFill>
                  <a:srgbClr val="555555"/>
                </a:solidFill>
                <a:latin typeface="Helvetica Neue" charset="0"/>
              </a:rPr>
              <a:t> and </a:t>
            </a:r>
            <a:r>
              <a:rPr lang="en-US" sz="1600" dirty="0" smtClean="0">
                <a:solidFill>
                  <a:srgbClr val="337AB7"/>
                </a:solidFill>
                <a:latin typeface="Helvetica Neue" charset="0"/>
                <a:hlinkClick r:id="rId5"/>
              </a:rPr>
              <a:t>Sass</a:t>
            </a:r>
            <a:r>
              <a:rPr lang="en-US" sz="1600" dirty="0" smtClean="0">
                <a:solidFill>
                  <a:srgbClr val="555555"/>
                </a:solidFill>
                <a:latin typeface="Helvetica Neue" charset="0"/>
              </a:rPr>
              <a:t>. Quickly get started with precompiled CSS or build on the source.</a:t>
            </a:r>
            <a:endParaRPr lang="en-US" sz="1600" b="0" i="0" dirty="0">
              <a:solidFill>
                <a:srgbClr val="555555"/>
              </a:solidFill>
              <a:effectLst/>
              <a:latin typeface="Helvetica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7816" y="4022043"/>
            <a:ext cx="31522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333333"/>
                </a:solidFill>
                <a:latin typeface="Helvetica Neue" charset="0"/>
              </a:rPr>
              <a:t>One framework, every device.</a:t>
            </a:r>
          </a:p>
          <a:p>
            <a:pPr algn="ctr"/>
            <a:r>
              <a:rPr lang="en-US" sz="1600" dirty="0">
                <a:solidFill>
                  <a:srgbClr val="555555"/>
                </a:solidFill>
                <a:latin typeface="Helvetica Neue" charset="0"/>
              </a:rPr>
              <a:t>Bootstrap easily and efficiently scales your websites and applications with a single code base, from phones to tablets to desktops with CSS media queries.</a:t>
            </a:r>
            <a:endParaRPr lang="en-US" sz="1600" b="0" i="0" dirty="0">
              <a:solidFill>
                <a:srgbClr val="555555"/>
              </a:solidFill>
              <a:effectLst/>
              <a:latin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29617" y="4022043"/>
            <a:ext cx="31213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333333"/>
                </a:solidFill>
                <a:latin typeface="Helvetica Neue" charset="0"/>
                <a:ea typeface="Helvetica Neue" charset="0"/>
                <a:cs typeface="Helvetica Neue" charset="0"/>
              </a:rPr>
              <a:t>Full of features</a:t>
            </a:r>
          </a:p>
          <a:p>
            <a:pPr algn="ctr"/>
            <a:r>
              <a:rPr lang="en-US" sz="1600" dirty="0">
                <a:solidFill>
                  <a:srgbClr val="555555"/>
                </a:solidFill>
                <a:latin typeface="Helvetica Neue" charset="0"/>
                <a:ea typeface="Helvetica Neue" charset="0"/>
                <a:cs typeface="Helvetica Neue" charset="0"/>
              </a:rPr>
              <a:t>With Bootstrap, you get extensive and beautiful documentation for common HTML elements, dozens of custom HTML and CSS components, and awesome jQuery plugins.</a:t>
            </a:r>
          </a:p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</a:b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554" y="3023343"/>
            <a:ext cx="2849292" cy="1025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941" y="3023343"/>
            <a:ext cx="2841812" cy="10230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108" y="3018440"/>
            <a:ext cx="2698377" cy="97141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1285423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 Neue" charset="0"/>
              </a:rPr>
              <a:t>Bootstrap </a:t>
            </a:r>
            <a:r>
              <a:rPr lang="en-US" sz="3200" dirty="0" smtClean="0">
                <a:latin typeface="Helvetica Neue" charset="0"/>
              </a:rPr>
              <a:t>is an HTML</a:t>
            </a:r>
            <a:r>
              <a:rPr lang="en-US" sz="3200" dirty="0">
                <a:latin typeface="Helvetica Neue" charset="0"/>
              </a:rPr>
              <a:t>, CSS, and JS framework for developing responsive, mobile first projects on the web.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9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8" name="Shape 108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Shape 109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Bootstrap  (</a:t>
            </a: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getbootstrap.com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 b="1" i="0" u="none" strike="noStrike" cap="none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0239" y="155695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80744" y="2563769"/>
            <a:ext cx="6753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getbootstrap.com</a:t>
            </a:r>
            <a:r>
              <a:rPr lang="en-US" sz="2400" dirty="0"/>
              <a:t>/docs/3.3/components</a:t>
            </a:r>
            <a:r>
              <a:rPr lang="en-US" sz="2400" dirty="0" smtClean="0"/>
              <a:t>/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1180744" y="3321405"/>
            <a:ext cx="5365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getbootstrap.com</a:t>
            </a:r>
            <a:r>
              <a:rPr lang="en-US" sz="2400" dirty="0"/>
              <a:t>/docs/3.3/</a:t>
            </a:r>
            <a:r>
              <a:rPr lang="en-US" sz="2400" dirty="0" err="1"/>
              <a:t>css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295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Shape 120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GRID SYSTEM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2" y="3176938"/>
            <a:ext cx="6221081" cy="2951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3" y="1033790"/>
            <a:ext cx="7271133" cy="20237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rot="16200000">
            <a:off x="831458" y="4620244"/>
            <a:ext cx="1180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mediaquery</a:t>
            </a:r>
            <a:endParaRPr lang="it-IT" b="1" dirty="0">
              <a:solidFill>
                <a:srgbClr val="D7472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9" name="Shape 12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Shape 130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mediaquery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"/>
          <a:stretch/>
        </p:blipFill>
        <p:spPr>
          <a:xfrm>
            <a:off x="0" y="1556792"/>
            <a:ext cx="9144000" cy="38342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1" name="Shape 141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Shape 142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table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349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1" name="Shape 141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Shape 142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table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2800" b="1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500"/>
            <a:ext cx="9144000" cy="31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3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zione vuota">
  <a:themeElements>
    <a:clrScheme name="Presentazione vuo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506</Words>
  <Application>Microsoft Macintosh PowerPoint</Application>
  <PresentationFormat>On-screen Show (4:3)</PresentationFormat>
  <Paragraphs>162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Consolas</vt:lpstr>
      <vt:lpstr>Helvetica Neue</vt:lpstr>
      <vt:lpstr>Trebuchet MS</vt:lpstr>
      <vt:lpstr>Arial</vt:lpstr>
      <vt:lpstr>Presentazione vuota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34</cp:revision>
  <dcterms:modified xsi:type="dcterms:W3CDTF">2018-01-17T16:04:28Z</dcterms:modified>
</cp:coreProperties>
</file>